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?subject=" TargetMode="External"/><Relationship Id="rId3" Type="http://schemas.openxmlformats.org/officeDocument/2006/relationships/hyperlink" Target="https://github.com/royvandewater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Roy van de Water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Robert Cannon</a:t>
            </a:r>
          </a:p>
        </p:txBody>
      </p:sp>
      <p:sp>
        <p:nvSpPr>
          <p:cNvPr id="65" name="Shape 65"/>
          <p:cNvSpPr/>
          <p:nvPr/>
        </p:nvSpPr>
        <p:spPr>
          <a:xfrm>
            <a:off x="99959" y="3644900"/>
            <a:ext cx="128048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Buckminster FUller</a:t>
            </a:r>
          </a:p>
        </p:txBody>
      </p:sp>
      <p:sp>
        <p:nvSpPr>
          <p:cNvPr id="72" name="Shape 72"/>
          <p:cNvSpPr/>
          <p:nvPr/>
        </p:nvSpPr>
        <p:spPr>
          <a:xfrm>
            <a:off x="99959" y="3187700"/>
            <a:ext cx="12804882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“We are going to be completely unemployed as muscle-working machines”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952500" y="2168506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Anomaly detection</a:t>
            </a:r>
          </a:p>
        </p:txBody>
      </p:sp>
      <p:pic>
        <p:nvPicPr>
          <p:cNvPr id="76" name="one_black_sheep_herd_animals_hd-wallpaper-187564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097" y="3798337"/>
            <a:ext cx="8228606" cy="514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952500" y="2171700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Event prediction</a:t>
            </a:r>
          </a:p>
        </p:txBody>
      </p:sp>
      <p:pic>
        <p:nvPicPr>
          <p:cNvPr id="80" name="vehicle-flee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681" y="3911119"/>
            <a:ext cx="8083438" cy="529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952500" y="2476500"/>
            <a:ext cx="11099800" cy="14501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Context aware systems</a:t>
            </a:r>
          </a:p>
        </p:txBody>
      </p:sp>
      <p:pic>
        <p:nvPicPr>
          <p:cNvPr id="84" name="Screenshot 2015-07-09 15.50.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44" y="4386837"/>
            <a:ext cx="4898982" cy="4471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shot 2015-07-09 15.50.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935" y="4386837"/>
            <a:ext cx="6241729" cy="447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614931" y="3225800"/>
            <a:ext cx="11774938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Where do humans fit in?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1270000" y="1701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90" name="Shape 90"/>
          <p:cNvSpPr/>
          <p:nvPr/>
        </p:nvSpPr>
        <p:spPr>
          <a:xfrm>
            <a:off x="1470347" y="4216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95" name="Shape 95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IoT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1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3262188" y="1574799"/>
            <a:ext cx="64804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Roy van de Water</a:t>
            </a:r>
          </a:p>
        </p:txBody>
      </p:sp>
      <p:sp>
        <p:nvSpPr>
          <p:cNvPr id="114" name="Shape 114"/>
          <p:cNvSpPr/>
          <p:nvPr/>
        </p:nvSpPr>
        <p:spPr>
          <a:xfrm>
            <a:off x="4385563" y="4038600"/>
            <a:ext cx="42336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@royvandewater</a:t>
            </a:r>
          </a:p>
        </p:txBody>
      </p:sp>
      <p:sp>
        <p:nvSpPr>
          <p:cNvPr id="115" name="Shape 115"/>
          <p:cNvSpPr/>
          <p:nvPr/>
        </p:nvSpPr>
        <p:spPr>
          <a:xfrm>
            <a:off x="4599114" y="4699000"/>
            <a:ext cx="3806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r@octoblu.com</a:t>
            </a:r>
          </a:p>
        </p:txBody>
      </p:sp>
      <p:sp>
        <p:nvSpPr>
          <p:cNvPr id="116" name="Shape 116"/>
          <p:cNvSpPr/>
          <p:nvPr/>
        </p:nvSpPr>
        <p:spPr>
          <a:xfrm>
            <a:off x="1377759" y="8191499"/>
            <a:ext cx="102492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https://github.com/royvandewater/rise-of-the-machines-talk/</a:t>
            </a:r>
          </a:p>
        </p:txBody>
      </p:sp>
      <p:sp>
        <p:nvSpPr>
          <p:cNvPr id="117" name="Shape 117"/>
          <p:cNvSpPr/>
          <p:nvPr/>
        </p:nvSpPr>
        <p:spPr>
          <a:xfrm>
            <a:off x="2189861" y="3378200"/>
            <a:ext cx="8625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UUID: ~69286630-0862-11e4-b1c7-4f6f6e31e7b4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39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ne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iHealth_Homepage_BPs_updat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78400" y="0"/>
            <a:ext cx="22961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9" name="1-tractor-in-plowed-field-elena-elisseev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085850"/>
            <a:ext cx="11430001" cy="758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tesla-factor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5400" y="0"/>
            <a:ext cx="15595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54" name="Shape 54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03097">
              <a:defRPr sz="1800"/>
            </a:pP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5520"/>
              <a:t> </a:t>
            </a:r>
            <a:r>
              <a:rPr sz="5520">
                <a:solidFill>
                  <a:srgbClr val="53585F"/>
                </a:solidFill>
              </a:rPr>
              <a:t>1.9B</a:t>
            </a:r>
            <a:r>
              <a:rPr sz="5520"/>
              <a:t> connected devices. </a:t>
            </a:r>
            <a:endParaRPr sz="5520"/>
          </a:p>
          <a:p>
            <a:pPr lvl="0" defTabSz="403097">
              <a:defRPr sz="1800"/>
            </a:pPr>
            <a:endParaRPr sz="5520"/>
          </a:p>
          <a:p>
            <a:pPr lvl="0" defTabSz="403097">
              <a:defRPr sz="1800"/>
            </a:pPr>
            <a:r>
              <a:rPr sz="5520">
                <a:solidFill>
                  <a:srgbClr val="00882B"/>
                </a:solidFill>
              </a:rPr>
              <a:t>50B</a:t>
            </a:r>
            <a:r>
              <a:rPr sz="5520"/>
              <a:t> estimated by </a:t>
            </a: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5520"/>
              <a:t>.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